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62" r:id="rId5"/>
    <p:sldId id="263" r:id="rId6"/>
    <p:sldId id="279" r:id="rId7"/>
    <p:sldId id="264" r:id="rId8"/>
    <p:sldId id="266" r:id="rId9"/>
    <p:sldId id="274" r:id="rId10"/>
    <p:sldId id="269" r:id="rId11"/>
    <p:sldId id="284" r:id="rId12"/>
    <p:sldId id="286" r:id="rId13"/>
    <p:sldId id="270" r:id="rId14"/>
    <p:sldId id="272" r:id="rId15"/>
    <p:sldId id="283" r:id="rId16"/>
    <p:sldId id="280" r:id="rId17"/>
    <p:sldId id="276" r:id="rId18"/>
    <p:sldId id="277" r:id="rId1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AAD91-4747-3652-355A-1311A31705DF}" v="4" dt="2023-06-06T10:41:33.364"/>
    <p1510:client id="{439C0546-BD56-29C5-96C1-B9492D5B52DD}" v="2294" dt="2023-06-06T21:25:25.150"/>
    <p1510:client id="{B0521F2C-6405-A5F0-9A96-76A7B4770DD3}" v="703" dt="2023-06-06T18:50:04.266"/>
    <p1510:client id="{B324F50C-ED48-4E7C-8543-2A5A2B11052E}" v="107" vWet="109" dt="2023-06-06T18:35:05.555"/>
    <p1510:client id="{BD5A31C6-74CB-4683-A732-18A5189AE693}" v="1336" dt="2023-06-05T14:23:53.610"/>
    <p1510:client id="{C1034CB2-F9B8-19DC-8DB1-ED703CEC9AAD}" v="539" dt="2023-06-06T19:25:35.544"/>
    <p1510:client id="{F0016623-B831-4E98-82A3-321341118403}" v="1" dt="2023-06-09T16:15:36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4123C7-E745-4FAA-BB9D-635F993028D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E7B33F-E371-4594-938D-DC3303CD0B2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/>
            <a:t>The Support Services Team supports all students who are on an Individual Educational Program (IEP) with their appropriate needs and services to access Shawsheen Programing</a:t>
          </a:r>
          <a:endParaRPr lang="en-US"/>
        </a:p>
      </dgm:t>
    </dgm:pt>
    <dgm:pt modelId="{5117E37B-6D2B-42D9-B5CF-B1F060DD794F}" type="parTrans" cxnId="{A01BD64F-E0A5-423C-BE39-0D1945D149B7}">
      <dgm:prSet/>
      <dgm:spPr/>
      <dgm:t>
        <a:bodyPr/>
        <a:lstStyle/>
        <a:p>
          <a:endParaRPr lang="en-US"/>
        </a:p>
      </dgm:t>
    </dgm:pt>
    <dgm:pt modelId="{F3CC0707-8601-444F-8C24-894E011967D9}" type="sibTrans" cxnId="{A01BD64F-E0A5-423C-BE39-0D1945D149B7}">
      <dgm:prSet/>
      <dgm:spPr/>
      <dgm:t>
        <a:bodyPr/>
        <a:lstStyle/>
        <a:p>
          <a:endParaRPr lang="en-US"/>
        </a:p>
      </dgm:t>
    </dgm:pt>
    <dgm:pt modelId="{987900EE-250A-4894-8C95-BCB18FC9F00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/>
            <a:t>The Support Services Staff is comprised of 15 Teachers, one Speech Language Pathologist, two School Psychologists, two School Adjustment Counselors, 5 Para-Professionals</a:t>
          </a:r>
          <a:endParaRPr lang="en-US"/>
        </a:p>
      </dgm:t>
    </dgm:pt>
    <dgm:pt modelId="{95EAD2C5-6775-4A92-88C8-37071E5DCB03}" type="parTrans" cxnId="{2E6DA045-4D4B-41C3-85C3-A299F73B34FB}">
      <dgm:prSet/>
      <dgm:spPr/>
      <dgm:t>
        <a:bodyPr/>
        <a:lstStyle/>
        <a:p>
          <a:endParaRPr lang="en-US"/>
        </a:p>
      </dgm:t>
    </dgm:pt>
    <dgm:pt modelId="{5091D28F-4955-41A1-AD38-AA098AE48011}" type="sibTrans" cxnId="{2E6DA045-4D4B-41C3-85C3-A299F73B34FB}">
      <dgm:prSet/>
      <dgm:spPr/>
      <dgm:t>
        <a:bodyPr/>
        <a:lstStyle/>
        <a:p>
          <a:endParaRPr lang="en-US"/>
        </a:p>
      </dgm:t>
    </dgm:pt>
    <dgm:pt modelId="{933F753B-F62E-4B74-8B32-7372F4399073}" type="pres">
      <dgm:prSet presAssocID="{254123C7-E745-4FAA-BB9D-635F993028D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BC3D6E-526D-4B35-9D4C-2529EB381FAC}" type="pres">
      <dgm:prSet presAssocID="{9FE7B33F-E371-4594-938D-DC3303CD0B2F}" presName="hierRoot1" presStyleCnt="0"/>
      <dgm:spPr/>
    </dgm:pt>
    <dgm:pt modelId="{90258F00-6D83-4342-8D7E-C2F09633D853}" type="pres">
      <dgm:prSet presAssocID="{9FE7B33F-E371-4594-938D-DC3303CD0B2F}" presName="composite" presStyleCnt="0"/>
      <dgm:spPr/>
    </dgm:pt>
    <dgm:pt modelId="{44FBC91A-274C-451F-8045-75C8395E9B40}" type="pres">
      <dgm:prSet presAssocID="{9FE7B33F-E371-4594-938D-DC3303CD0B2F}" presName="background" presStyleLbl="node0" presStyleIdx="0" presStyleCnt="2"/>
      <dgm:spPr/>
    </dgm:pt>
    <dgm:pt modelId="{13C66885-42F3-4FF4-8FCF-1E30A6BA34CD}" type="pres">
      <dgm:prSet presAssocID="{9FE7B33F-E371-4594-938D-DC3303CD0B2F}" presName="text" presStyleLbl="fgAcc0" presStyleIdx="0" presStyleCnt="2">
        <dgm:presLayoutVars>
          <dgm:chPref val="3"/>
        </dgm:presLayoutVars>
      </dgm:prSet>
      <dgm:spPr/>
    </dgm:pt>
    <dgm:pt modelId="{975A11BD-D609-4511-B9B3-4055AC997B61}" type="pres">
      <dgm:prSet presAssocID="{9FE7B33F-E371-4594-938D-DC3303CD0B2F}" presName="hierChild2" presStyleCnt="0"/>
      <dgm:spPr/>
    </dgm:pt>
    <dgm:pt modelId="{9A003630-4369-43B8-92E3-BC429DBF41A6}" type="pres">
      <dgm:prSet presAssocID="{987900EE-250A-4894-8C95-BCB18FC9F00C}" presName="hierRoot1" presStyleCnt="0"/>
      <dgm:spPr/>
    </dgm:pt>
    <dgm:pt modelId="{FAB5C18B-5704-4779-BBAC-4999C15750A0}" type="pres">
      <dgm:prSet presAssocID="{987900EE-250A-4894-8C95-BCB18FC9F00C}" presName="composite" presStyleCnt="0"/>
      <dgm:spPr/>
    </dgm:pt>
    <dgm:pt modelId="{1A3A83BA-B8E1-4039-A8C1-620D9E675D9A}" type="pres">
      <dgm:prSet presAssocID="{987900EE-250A-4894-8C95-BCB18FC9F00C}" presName="background" presStyleLbl="node0" presStyleIdx="1" presStyleCnt="2"/>
      <dgm:spPr/>
    </dgm:pt>
    <dgm:pt modelId="{9D0C7484-54C7-4780-9C5D-7CAF3C10AAF2}" type="pres">
      <dgm:prSet presAssocID="{987900EE-250A-4894-8C95-BCB18FC9F00C}" presName="text" presStyleLbl="fgAcc0" presStyleIdx="1" presStyleCnt="2">
        <dgm:presLayoutVars>
          <dgm:chPref val="3"/>
        </dgm:presLayoutVars>
      </dgm:prSet>
      <dgm:spPr/>
    </dgm:pt>
    <dgm:pt modelId="{3C41BCD6-EB1B-487F-8824-4D84EACAFDD6}" type="pres">
      <dgm:prSet presAssocID="{987900EE-250A-4894-8C95-BCB18FC9F00C}" presName="hierChild2" presStyleCnt="0"/>
      <dgm:spPr/>
    </dgm:pt>
  </dgm:ptLst>
  <dgm:cxnLst>
    <dgm:cxn modelId="{9D8F9C01-A074-424F-99AF-D1D47108B40B}" type="presOf" srcId="{9FE7B33F-E371-4594-938D-DC3303CD0B2F}" destId="{13C66885-42F3-4FF4-8FCF-1E30A6BA34CD}" srcOrd="0" destOrd="0" presId="urn:microsoft.com/office/officeart/2005/8/layout/hierarchy1"/>
    <dgm:cxn modelId="{2E6DA045-4D4B-41C3-85C3-A299F73B34FB}" srcId="{254123C7-E745-4FAA-BB9D-635F993028DE}" destId="{987900EE-250A-4894-8C95-BCB18FC9F00C}" srcOrd="1" destOrd="0" parTransId="{95EAD2C5-6775-4A92-88C8-37071E5DCB03}" sibTransId="{5091D28F-4955-41A1-AD38-AA098AE48011}"/>
    <dgm:cxn modelId="{A01BD64F-E0A5-423C-BE39-0D1945D149B7}" srcId="{254123C7-E745-4FAA-BB9D-635F993028DE}" destId="{9FE7B33F-E371-4594-938D-DC3303CD0B2F}" srcOrd="0" destOrd="0" parTransId="{5117E37B-6D2B-42D9-B5CF-B1F060DD794F}" sibTransId="{F3CC0707-8601-444F-8C24-894E011967D9}"/>
    <dgm:cxn modelId="{E13DF8B2-7822-4EE2-BB0D-B1383617AFA7}" type="presOf" srcId="{254123C7-E745-4FAA-BB9D-635F993028DE}" destId="{933F753B-F62E-4B74-8B32-7372F4399073}" srcOrd="0" destOrd="0" presId="urn:microsoft.com/office/officeart/2005/8/layout/hierarchy1"/>
    <dgm:cxn modelId="{A0A522D4-D080-4C40-831F-534F8084CD3C}" type="presOf" srcId="{987900EE-250A-4894-8C95-BCB18FC9F00C}" destId="{9D0C7484-54C7-4780-9C5D-7CAF3C10AAF2}" srcOrd="0" destOrd="0" presId="urn:microsoft.com/office/officeart/2005/8/layout/hierarchy1"/>
    <dgm:cxn modelId="{C5590435-1E9B-4601-A18F-6DC55445C67C}" type="presParOf" srcId="{933F753B-F62E-4B74-8B32-7372F4399073}" destId="{5FBC3D6E-526D-4B35-9D4C-2529EB381FAC}" srcOrd="0" destOrd="0" presId="urn:microsoft.com/office/officeart/2005/8/layout/hierarchy1"/>
    <dgm:cxn modelId="{F9B89D72-57B7-4E85-B0F4-F55A5E017882}" type="presParOf" srcId="{5FBC3D6E-526D-4B35-9D4C-2529EB381FAC}" destId="{90258F00-6D83-4342-8D7E-C2F09633D853}" srcOrd="0" destOrd="0" presId="urn:microsoft.com/office/officeart/2005/8/layout/hierarchy1"/>
    <dgm:cxn modelId="{32ABEA91-B8C0-4692-96B8-40CEC30479E5}" type="presParOf" srcId="{90258F00-6D83-4342-8D7E-C2F09633D853}" destId="{44FBC91A-274C-451F-8045-75C8395E9B40}" srcOrd="0" destOrd="0" presId="urn:microsoft.com/office/officeart/2005/8/layout/hierarchy1"/>
    <dgm:cxn modelId="{89ECE2E2-6CB8-4587-ABF4-5D1A7FC50CC0}" type="presParOf" srcId="{90258F00-6D83-4342-8D7E-C2F09633D853}" destId="{13C66885-42F3-4FF4-8FCF-1E30A6BA34CD}" srcOrd="1" destOrd="0" presId="urn:microsoft.com/office/officeart/2005/8/layout/hierarchy1"/>
    <dgm:cxn modelId="{ABAC0EB6-F032-4262-9295-A2519EDDC98D}" type="presParOf" srcId="{5FBC3D6E-526D-4B35-9D4C-2529EB381FAC}" destId="{975A11BD-D609-4511-B9B3-4055AC997B61}" srcOrd="1" destOrd="0" presId="urn:microsoft.com/office/officeart/2005/8/layout/hierarchy1"/>
    <dgm:cxn modelId="{0F361696-9098-48A9-B815-679B95553EA2}" type="presParOf" srcId="{933F753B-F62E-4B74-8B32-7372F4399073}" destId="{9A003630-4369-43B8-92E3-BC429DBF41A6}" srcOrd="1" destOrd="0" presId="urn:microsoft.com/office/officeart/2005/8/layout/hierarchy1"/>
    <dgm:cxn modelId="{392B9F67-FD32-4A01-B7BD-19D085D19AE6}" type="presParOf" srcId="{9A003630-4369-43B8-92E3-BC429DBF41A6}" destId="{FAB5C18B-5704-4779-BBAC-4999C15750A0}" srcOrd="0" destOrd="0" presId="urn:microsoft.com/office/officeart/2005/8/layout/hierarchy1"/>
    <dgm:cxn modelId="{7EF38711-254A-4B4C-9A26-9926643CE464}" type="presParOf" srcId="{FAB5C18B-5704-4779-BBAC-4999C15750A0}" destId="{1A3A83BA-B8E1-4039-A8C1-620D9E675D9A}" srcOrd="0" destOrd="0" presId="urn:microsoft.com/office/officeart/2005/8/layout/hierarchy1"/>
    <dgm:cxn modelId="{CE56F9D4-4206-4F23-BDF0-09B1DE79AA5E}" type="presParOf" srcId="{FAB5C18B-5704-4779-BBAC-4999C15750A0}" destId="{9D0C7484-54C7-4780-9C5D-7CAF3C10AAF2}" srcOrd="1" destOrd="0" presId="urn:microsoft.com/office/officeart/2005/8/layout/hierarchy1"/>
    <dgm:cxn modelId="{81116205-7A15-42B3-AB1F-38EADD7889FE}" type="presParOf" srcId="{9A003630-4369-43B8-92E3-BC429DBF41A6}" destId="{3C41BCD6-EB1B-487F-8824-4D84EACAFD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BC91A-274C-451F-8045-75C8395E9B40}">
      <dsp:nvSpPr>
        <dsp:cNvPr id="0" name=""/>
        <dsp:cNvSpPr/>
      </dsp:nvSpPr>
      <dsp:spPr>
        <a:xfrm>
          <a:off x="629" y="1331732"/>
          <a:ext cx="2209940" cy="1403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66885-42F3-4FF4-8FCF-1E30A6BA34CD}">
      <dsp:nvSpPr>
        <dsp:cNvPr id="0" name=""/>
        <dsp:cNvSpPr/>
      </dsp:nvSpPr>
      <dsp:spPr>
        <a:xfrm>
          <a:off x="246178" y="1565004"/>
          <a:ext cx="2209940" cy="1403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i="1" kern="1200"/>
            <a:t>The Support Services Team supports all students who are on an Individual Educational Program (IEP) with their appropriate needs and services to access Shawsheen Programing</a:t>
          </a:r>
          <a:endParaRPr lang="en-US" sz="1100" kern="1200"/>
        </a:p>
      </dsp:txBody>
      <dsp:txXfrm>
        <a:off x="287280" y="1606106"/>
        <a:ext cx="2127736" cy="1321108"/>
      </dsp:txXfrm>
    </dsp:sp>
    <dsp:sp modelId="{1A3A83BA-B8E1-4039-A8C1-620D9E675D9A}">
      <dsp:nvSpPr>
        <dsp:cNvPr id="0" name=""/>
        <dsp:cNvSpPr/>
      </dsp:nvSpPr>
      <dsp:spPr>
        <a:xfrm>
          <a:off x="2701667" y="1331732"/>
          <a:ext cx="2209940" cy="1403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C7484-54C7-4780-9C5D-7CAF3C10AAF2}">
      <dsp:nvSpPr>
        <dsp:cNvPr id="0" name=""/>
        <dsp:cNvSpPr/>
      </dsp:nvSpPr>
      <dsp:spPr>
        <a:xfrm>
          <a:off x="2947216" y="1565004"/>
          <a:ext cx="2209940" cy="1403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i="1" kern="1200"/>
            <a:t>The Support Services Staff is comprised of 15 Teachers, one Speech Language Pathologist, two School Psychologists, two School Adjustment Counselors, 5 Para-Professionals</a:t>
          </a:r>
          <a:endParaRPr lang="en-US" sz="1100" kern="1200"/>
        </a:p>
      </dsp:txBody>
      <dsp:txXfrm>
        <a:off x="2988318" y="1606106"/>
        <a:ext cx="2127736" cy="1321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2A2767-FEC0-45D8-A250-3A0CECEC10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87BEA-720A-4B01-983C-6493C00177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438802-F28A-42D1-9BCA-40E34B52D6F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F7142-7B6D-4E82-A762-17951F139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A5D6A-4E5C-4EA7-A13B-15A02BB533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88A98BC-2DB8-47A3-A77F-B9E32C266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84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65794D-BDB5-4811-AA4A-B25E4EF2852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BB1A04-13E8-48CD-97F9-AC2568E1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9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Tony-Welcome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B80B9-2C03-483A-A087-00D8581087D0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54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B80B9-2C03-483A-A087-00D8581087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7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B80B9-2C03-483A-A087-00D8581087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Jess – will update – core values?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B80B9-2C03-483A-A087-00D8581087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06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65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Danica – will speak to ELL program</a:t>
            </a:r>
          </a:p>
          <a:p>
            <a:r>
              <a:rPr lang="en-US">
                <a:ea typeface="Calibri"/>
                <a:cs typeface="Calibri"/>
              </a:rPr>
              <a:t>Levels 1-5</a:t>
            </a:r>
          </a:p>
          <a:p>
            <a:r>
              <a:rPr lang="en-US">
                <a:ea typeface="Calibri"/>
                <a:cs typeface="Calibri"/>
              </a:rPr>
              <a:t>Homework at all levels</a:t>
            </a:r>
          </a:p>
          <a:p>
            <a:r>
              <a:rPr lang="en-US">
                <a:ea typeface="Calibri"/>
                <a:cs typeface="Calibri"/>
              </a:rPr>
              <a:t>90 days to learn 180 days of curriculum </a:t>
            </a:r>
          </a:p>
          <a:p>
            <a:r>
              <a:rPr lang="en-US">
                <a:ea typeface="Calibri"/>
                <a:cs typeface="Calibri"/>
              </a:rPr>
              <a:t>Other opportunities – CE, Seal of Biliteracy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B80B9-2C03-483A-A087-00D8581087D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8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Annamaria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B80B9-2C03-483A-A087-00D8581087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7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B80B9-2C03-483A-A087-00D858108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26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B80B9-2C03-483A-A087-00D8581087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0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1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1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49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8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4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3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3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4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93E01-709C-40A7-936D-74D472B72C9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2E62A-C5C3-4BE7-AADB-B36BF069D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1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png"/><Relationship Id="rId18" Type="http://schemas.openxmlformats.org/officeDocument/2006/relationships/hyperlink" Target="https://avnation.tv/2020/07/17/audio-out-plans-golf-outing-to-benefit-covid-19-research/" TargetMode="External"/><Relationship Id="rId26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19.jpeg"/><Relationship Id="rId7" Type="http://schemas.openxmlformats.org/officeDocument/2006/relationships/image" Target="../media/image11.jpeg"/><Relationship Id="rId12" Type="http://schemas.openxmlformats.org/officeDocument/2006/relationships/hyperlink" Target="https://creativecommons.org/licenses/by-nc-nd/3.0/" TargetMode="External"/><Relationship Id="rId17" Type="http://schemas.openxmlformats.org/officeDocument/2006/relationships/image" Target="../media/image17.jpeg"/><Relationship Id="rId25" Type="http://schemas.openxmlformats.org/officeDocument/2006/relationships/hyperlink" Target="http://josjulior.blogspot.com/2010/04/lacrosse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flickr.com/photos/tabor-roeder/46275210742/" TargetMode="External"/><Relationship Id="rId20" Type="http://schemas.openxmlformats.org/officeDocument/2006/relationships/hyperlink" Target="https://www.fairviewhs.org/sites/track/pages/team-philosoph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hyperlink" Target="http://www.frugal-freebies.com/2012/01/next-week-is-spirit-week-at-swagbucks.html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9.jpeg"/><Relationship Id="rId15" Type="http://schemas.openxmlformats.org/officeDocument/2006/relationships/image" Target="../media/image16.jpeg"/><Relationship Id="rId23" Type="http://schemas.openxmlformats.org/officeDocument/2006/relationships/image" Target="../media/image20.png"/><Relationship Id="rId10" Type="http://schemas.openxmlformats.org/officeDocument/2006/relationships/image" Target="../media/image14.jpeg"/><Relationship Id="rId19" Type="http://schemas.openxmlformats.org/officeDocument/2006/relationships/image" Target="../media/image18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hyperlink" Target="http://clubpenguinreporters.blogspot.com/2013/05/club-penguin-weekly-items-week-1.html" TargetMode="External"/><Relationship Id="rId22" Type="http://schemas.openxmlformats.org/officeDocument/2006/relationships/hyperlink" Target="http://twelvemakesadozen.blogspot.com/2014_05_01_archive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wsheentech.org/domain/19" TargetMode="External"/><Relationship Id="rId2" Type="http://schemas.openxmlformats.org/officeDocument/2006/relationships/hyperlink" Target="https://www.familyid.com/shawsheen-valley-technical-high-school/shawsheen-valley-technical-high-school-fall-athletics-registration-202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lee@shawtech.org" TargetMode="External"/><Relationship Id="rId4" Type="http://schemas.openxmlformats.org/officeDocument/2006/relationships/hyperlink" Target="mailto:acostabile@shawtech.or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Shawsheen_Valley_Technical_High_School,_Billerica_MA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43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5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47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49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51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53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946AD-6C85-45F6-8B92-12A614F56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1857374"/>
            <a:ext cx="4412021" cy="3376197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latin typeface="Georgia Pro"/>
              </a:rPr>
              <a:t>Welcome!</a:t>
            </a:r>
            <a:br>
              <a:rPr lang="en-US" sz="3600">
                <a:latin typeface="Georgia Pro"/>
              </a:rPr>
            </a:br>
            <a:r>
              <a:rPr lang="en-US" sz="3600">
                <a:solidFill>
                  <a:srgbClr val="FFFFFF"/>
                </a:solidFill>
                <a:latin typeface="Georgia Pro"/>
              </a:rPr>
              <a:t>Class of 2027</a:t>
            </a:r>
            <a:br>
              <a:rPr lang="en-US" sz="3600">
                <a:solidFill>
                  <a:srgbClr val="FFFFFF"/>
                </a:solidFill>
                <a:latin typeface="Georgia Pro"/>
              </a:rPr>
            </a:br>
            <a:r>
              <a:rPr lang="en-US" sz="3600">
                <a:solidFill>
                  <a:srgbClr val="FFFFFF"/>
                </a:solidFill>
                <a:latin typeface="Georgia Pro"/>
              </a:rPr>
              <a:t>to</a:t>
            </a:r>
            <a:br>
              <a:rPr lang="en-US" sz="3600">
                <a:latin typeface="Georgia Pro"/>
              </a:rPr>
            </a:br>
            <a:r>
              <a:rPr lang="en-US" sz="3600">
                <a:solidFill>
                  <a:schemeClr val="bg1"/>
                </a:solidFill>
                <a:latin typeface="Georgia Pro"/>
              </a:rPr>
              <a:t>Rams Family</a:t>
            </a:r>
            <a:br>
              <a:rPr lang="en-US" sz="3600">
                <a:solidFill>
                  <a:schemeClr val="bg1"/>
                </a:solidFill>
                <a:latin typeface="Georgia Pro"/>
              </a:rPr>
            </a:br>
            <a:r>
              <a:rPr lang="en-US" sz="3600">
                <a:solidFill>
                  <a:schemeClr val="bg1"/>
                </a:solidFill>
                <a:latin typeface="Georgia Pro"/>
              </a:rPr>
              <a:t>Acceptance Night </a:t>
            </a:r>
            <a:br>
              <a:rPr lang="en-US" sz="4000">
                <a:latin typeface="Georgia Pro"/>
              </a:rPr>
            </a:br>
            <a:endParaRPr lang="en-US" sz="3600">
              <a:solidFill>
                <a:srgbClr val="FFFFFF"/>
              </a:solidFill>
              <a:latin typeface="Georgia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9F80F-5173-45D1-95C9-BA9E3F172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791" y="4745317"/>
            <a:ext cx="4126272" cy="1375145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  <a:cs typeface="Calibri"/>
            </a:endParaRPr>
          </a:p>
          <a:p>
            <a:pPr algn="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 picture containing object, clock, plate&#10;&#10;Description automatically generated">
            <a:extLst>
              <a:ext uri="{FF2B5EF4-FFF2-40B4-BE49-F238E27FC236}">
                <a16:creationId xmlns:a16="http://schemas.microsoft.com/office/drawing/2014/main" id="{F45DD1AB-4C56-4D38-8E37-DFBC374DC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2615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0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82E4-E55E-317D-5BDF-4E6F14E5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pPr algn="ctr"/>
            <a:r>
              <a:rPr lang="en-US" b="1" u="sng">
                <a:solidFill>
                  <a:schemeClr val="accent1"/>
                </a:solidFill>
                <a:cs typeface="Calibri Light"/>
              </a:rPr>
              <a:t>Get involved with our Shawsheen Clubs</a:t>
            </a:r>
            <a:br>
              <a:rPr lang="en-US" b="1" u="sng">
                <a:solidFill>
                  <a:schemeClr val="accent1"/>
                </a:solidFill>
                <a:cs typeface="Calibri Light"/>
              </a:rPr>
            </a:br>
            <a:r>
              <a:rPr lang="en-US" sz="2800" b="1">
                <a:solidFill>
                  <a:schemeClr val="accent1"/>
                </a:solidFill>
                <a:ea typeface="Calibri Light"/>
                <a:cs typeface="Calibri Light"/>
              </a:rPr>
              <a:t>Assistant Principal for Student Affairs—Kevin Caruso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BF8EE47A-FA8B-493C-29A4-5AA6E5DB1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9" y="1825624"/>
            <a:ext cx="9491679" cy="4666616"/>
          </a:xfrm>
        </p:spPr>
      </p:pic>
    </p:spTree>
    <p:extLst>
      <p:ext uri="{BB962C8B-B14F-4D97-AF65-F5344CB8AC3E}">
        <p14:creationId xmlns:p14="http://schemas.microsoft.com/office/powerpoint/2010/main" val="289264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ines of an athletic running track">
            <a:extLst>
              <a:ext uri="{FF2B5EF4-FFF2-40B4-BE49-F238E27FC236}">
                <a16:creationId xmlns:a16="http://schemas.microsoft.com/office/drawing/2014/main" id="{E7327A1A-451E-F53D-6535-A1AFC7B5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465" r="-2" b="9261"/>
          <a:stretch/>
        </p:blipFill>
        <p:spPr>
          <a:xfrm>
            <a:off x="-1" y="99944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16B854-1DA5-1815-FFCC-1CA77D2A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7"/>
            <a:ext cx="9875520" cy="32999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8000">
                <a:solidFill>
                  <a:srgbClr val="FFFFFF"/>
                </a:solidFill>
              </a:rPr>
            </a:br>
            <a:r>
              <a:rPr lang="en-US" sz="8000">
                <a:solidFill>
                  <a:srgbClr val="FFFFFF"/>
                </a:solidFill>
              </a:rPr>
              <a:t>ATHLETICS AT SHAWSHEEN</a:t>
            </a:r>
            <a:br>
              <a:rPr lang="en-US" sz="82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  <a:ea typeface="Calibri Light"/>
                <a:cs typeface="Calibri Light"/>
              </a:rPr>
              <a:t>Director of Athletics—Al </a:t>
            </a:r>
            <a:r>
              <a:rPr lang="en-US" sz="2800" err="1">
                <a:solidFill>
                  <a:srgbClr val="FFFFFF"/>
                </a:solidFill>
                <a:ea typeface="Calibri Light"/>
                <a:cs typeface="Calibri Light"/>
              </a:rPr>
              <a:t>Costabile</a:t>
            </a:r>
            <a:endParaRPr lang="en-US" sz="820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pic>
        <p:nvPicPr>
          <p:cNvPr id="4" name="Picture 5" descr="Bunch of basketballs">
            <a:extLst>
              <a:ext uri="{FF2B5EF4-FFF2-40B4-BE49-F238E27FC236}">
                <a16:creationId xmlns:a16="http://schemas.microsoft.com/office/drawing/2014/main" id="{A136377E-356C-4170-ECB4-74D86406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941" y="213609"/>
            <a:ext cx="956873" cy="1296650"/>
          </a:xfrm>
          <a:prstGeom prst="rect">
            <a:avLst/>
          </a:prstGeom>
        </p:spPr>
      </p:pic>
      <p:pic>
        <p:nvPicPr>
          <p:cNvPr id="6" name="Picture 6" descr="Laces out on a football">
            <a:extLst>
              <a:ext uri="{FF2B5EF4-FFF2-40B4-BE49-F238E27FC236}">
                <a16:creationId xmlns:a16="http://schemas.microsoft.com/office/drawing/2014/main" id="{4A66E701-C2BC-1526-3FE3-68BBC6217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498" y="293291"/>
            <a:ext cx="1818807" cy="1212238"/>
          </a:xfrm>
          <a:prstGeom prst="rect">
            <a:avLst/>
          </a:prstGeom>
        </p:spPr>
      </p:pic>
      <p:pic>
        <p:nvPicPr>
          <p:cNvPr id="7" name="Picture 7" descr="Football on grass">
            <a:extLst>
              <a:ext uri="{FF2B5EF4-FFF2-40B4-BE49-F238E27FC236}">
                <a16:creationId xmlns:a16="http://schemas.microsoft.com/office/drawing/2014/main" id="{2A1BFEB1-A422-BD68-073F-9B378E424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564" y="216109"/>
            <a:ext cx="1906250" cy="1304144"/>
          </a:xfrm>
          <a:prstGeom prst="rect">
            <a:avLst/>
          </a:prstGeom>
        </p:spPr>
      </p:pic>
      <p:pic>
        <p:nvPicPr>
          <p:cNvPr id="8" name="Picture 9" descr="Close-up of tennis ball hitting on a net">
            <a:extLst>
              <a:ext uri="{FF2B5EF4-FFF2-40B4-BE49-F238E27FC236}">
                <a16:creationId xmlns:a16="http://schemas.microsoft.com/office/drawing/2014/main" id="{02A6ED23-072C-4EF2-8B69-704701404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058" y="1907230"/>
            <a:ext cx="1706380" cy="1129250"/>
          </a:xfrm>
          <a:prstGeom prst="rect">
            <a:avLst/>
          </a:prstGeom>
        </p:spPr>
      </p:pic>
      <p:pic>
        <p:nvPicPr>
          <p:cNvPr id="10" name="Picture 11" descr="Person in swimming pool">
            <a:extLst>
              <a:ext uri="{FF2B5EF4-FFF2-40B4-BE49-F238E27FC236}">
                <a16:creationId xmlns:a16="http://schemas.microsoft.com/office/drawing/2014/main" id="{DBC36DC9-3943-6B9E-D508-70CB5793F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399" y="291059"/>
            <a:ext cx="1756349" cy="1204211"/>
          </a:xfrm>
          <a:prstGeom prst="rect">
            <a:avLst/>
          </a:prstGeom>
        </p:spPr>
      </p:pic>
      <p:pic>
        <p:nvPicPr>
          <p:cNvPr id="12" name="Picture 12" descr="A baseball sitting inside a leather baseball glove on a wood surface">
            <a:extLst>
              <a:ext uri="{FF2B5EF4-FFF2-40B4-BE49-F238E27FC236}">
                <a16:creationId xmlns:a16="http://schemas.microsoft.com/office/drawing/2014/main" id="{3FF5B8A7-165A-CB4C-3D1F-899D7A532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5645" y="1078042"/>
            <a:ext cx="1606447" cy="1041818"/>
          </a:xfrm>
          <a:prstGeom prst="rect">
            <a:avLst/>
          </a:prstGeom>
        </p:spPr>
      </p:pic>
      <p:pic>
        <p:nvPicPr>
          <p:cNvPr id="13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ABCAA0-BBFF-CF29-6F4D-FD8E8664A2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34465" y="2643534"/>
            <a:ext cx="1381594" cy="14085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305843-4A66-1D4E-D456-5971955BDE2D}"/>
              </a:ext>
            </a:extLst>
          </p:cNvPr>
          <p:cNvSpPr txBox="1"/>
          <p:nvPr/>
        </p:nvSpPr>
        <p:spPr>
          <a:xfrm>
            <a:off x="5573842" y="4139707"/>
            <a:ext cx="1893758" cy="95458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hlinkClick r:id="rId12"/>
              </a:rPr>
              <a:t>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012412-E648-8F81-33C0-96445A3C8642}"/>
              </a:ext>
            </a:extLst>
          </p:cNvPr>
          <p:cNvSpPr txBox="1"/>
          <p:nvPr/>
        </p:nvSpPr>
        <p:spPr>
          <a:xfrm>
            <a:off x="9029570" y="2968808"/>
            <a:ext cx="15875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ea typeface="Calibri"/>
              <a:cs typeface="Calibri"/>
            </a:endParaRPr>
          </a:p>
        </p:txBody>
      </p:sp>
      <p:pic>
        <p:nvPicPr>
          <p:cNvPr id="19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D2809291-509B-2991-9F41-F6CC19B7E9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07291" y="2640196"/>
            <a:ext cx="2283648" cy="2676886"/>
          </a:xfrm>
          <a:prstGeom prst="rect">
            <a:avLst/>
          </a:prstGeom>
        </p:spPr>
      </p:pic>
      <p:pic>
        <p:nvPicPr>
          <p:cNvPr id="22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CF852490-0D6D-A2BA-44ED-12301C47C5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746761" y="4238023"/>
            <a:ext cx="2743199" cy="18296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BD2CEB-8721-2F97-A6CB-B862E79E7C58}"/>
              </a:ext>
            </a:extLst>
          </p:cNvPr>
          <p:cNvSpPr txBox="1"/>
          <p:nvPr/>
        </p:nvSpPr>
        <p:spPr>
          <a:xfrm>
            <a:off x="9071548" y="509290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/>
              <a:t>.</a:t>
            </a:r>
          </a:p>
        </p:txBody>
      </p:sp>
      <p:pic>
        <p:nvPicPr>
          <p:cNvPr id="25" name="Picture 25" descr="A picture containing grass, golf, athletic game, sport&#10;&#10;Description automatically generated">
            <a:extLst>
              <a:ext uri="{FF2B5EF4-FFF2-40B4-BE49-F238E27FC236}">
                <a16:creationId xmlns:a16="http://schemas.microsoft.com/office/drawing/2014/main" id="{EE9F5965-3EF9-F165-57A2-5EEFBEBB71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575809" y="4488305"/>
            <a:ext cx="2543332" cy="16664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CA2E1A-8421-EFB4-3965-3D870EBC8500}"/>
              </a:ext>
            </a:extLst>
          </p:cNvPr>
          <p:cNvSpPr txBox="1"/>
          <p:nvPr/>
        </p:nvSpPr>
        <p:spPr>
          <a:xfrm>
            <a:off x="2475875" y="5667531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80D97B-D75A-9D7B-4D8D-89D8FA4FFB19}"/>
              </a:ext>
            </a:extLst>
          </p:cNvPr>
          <p:cNvSpPr txBox="1"/>
          <p:nvPr/>
        </p:nvSpPr>
        <p:spPr>
          <a:xfrm>
            <a:off x="5736236" y="575919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ea typeface="Calibri"/>
              <a:cs typeface="Calibri"/>
            </a:endParaRPr>
          </a:p>
        </p:txBody>
      </p:sp>
      <p:pic>
        <p:nvPicPr>
          <p:cNvPr id="31" name="Picture 31" descr="A picture containing outdoor, court, match&#10;&#10;Description automatically generated">
            <a:extLst>
              <a:ext uri="{FF2B5EF4-FFF2-40B4-BE49-F238E27FC236}">
                <a16:creationId xmlns:a16="http://schemas.microsoft.com/office/drawing/2014/main" id="{E4EBDB7F-0A06-6577-083E-C2E741652A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39777" y="5360858"/>
            <a:ext cx="2006183" cy="149526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5BEF8D-E2A1-78C3-1140-D5D4A35A9988}"/>
              </a:ext>
            </a:extLst>
          </p:cNvPr>
          <p:cNvSpPr txBox="1"/>
          <p:nvPr/>
        </p:nvSpPr>
        <p:spPr>
          <a:xfrm flipV="1">
            <a:off x="8521908" y="6286709"/>
            <a:ext cx="2455889" cy="82237"/>
          </a:xfrm>
          <a:prstGeom prst="rect">
            <a:avLst/>
          </a:prstGeom>
        </p:spPr>
        <p:txBody>
          <a:bodyPr lIns="91440" tIns="45720" rIns="91440" bIns="45720" anchor="t">
            <a:normAutofit fontScale="25000" lnSpcReduction="20000"/>
          </a:bodyPr>
          <a:lstStyle/>
          <a:p>
            <a:endParaRPr lang="en-US">
              <a:ea typeface="Calibri"/>
              <a:cs typeface="Calibri"/>
            </a:endParaRPr>
          </a:p>
        </p:txBody>
      </p:sp>
      <p:pic>
        <p:nvPicPr>
          <p:cNvPr id="34" name="Picture 34">
            <a:extLst>
              <a:ext uri="{FF2B5EF4-FFF2-40B4-BE49-F238E27FC236}">
                <a16:creationId xmlns:a16="http://schemas.microsoft.com/office/drawing/2014/main" id="{45816D37-D82D-0BA1-B3A4-588DFD215F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0120858" y="2324035"/>
            <a:ext cx="1519003" cy="143543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82E2C8C-C4B5-69F7-E2B4-2F1371DD9F7C}"/>
              </a:ext>
            </a:extLst>
          </p:cNvPr>
          <p:cNvSpPr txBox="1"/>
          <p:nvPr/>
        </p:nvSpPr>
        <p:spPr>
          <a:xfrm>
            <a:off x="10620530" y="3284250"/>
            <a:ext cx="1019332" cy="192583"/>
          </a:xfrm>
          <a:prstGeom prst="rect">
            <a:avLst/>
          </a:prstGeom>
        </p:spPr>
        <p:txBody>
          <a:bodyPr lIns="91440" tIns="45720" rIns="91440" bIns="45720" anchor="t">
            <a:normAutofit fontScale="40000" lnSpcReduction="20000"/>
          </a:bodyPr>
          <a:lstStyle/>
          <a:p>
            <a:r>
              <a:rPr lang="en-US">
                <a:hlinkClick r:id="rId22"/>
              </a:rPr>
              <a:t>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404071-3966-A486-D15E-D3AE2ACEDB65}"/>
              </a:ext>
            </a:extLst>
          </p:cNvPr>
          <p:cNvSpPr txBox="1"/>
          <p:nvPr/>
        </p:nvSpPr>
        <p:spPr>
          <a:xfrm>
            <a:off x="4724400" y="489743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ea typeface="Calibri"/>
              <a:cs typeface="Calibri"/>
            </a:endParaRPr>
          </a:p>
        </p:txBody>
      </p:sp>
      <p:pic>
        <p:nvPicPr>
          <p:cNvPr id="3" name="Picture 14" descr="A picture containing grass, baseball, person, outdoor&#10;&#10;Description automatically generated">
            <a:extLst>
              <a:ext uri="{FF2B5EF4-FFF2-40B4-BE49-F238E27FC236}">
                <a16:creationId xmlns:a16="http://schemas.microsoft.com/office/drawing/2014/main" id="{FF04BFD0-364B-D883-745C-8A5084C61FE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38692" y="4661090"/>
            <a:ext cx="2427249" cy="2014893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AA3E0292-C76A-53FE-FD44-8AF6DDB4EF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4611974" y="3933713"/>
            <a:ext cx="2743200" cy="2937983"/>
          </a:xfrm>
          <a:prstGeom prst="rect">
            <a:avLst/>
          </a:prstGeom>
        </p:spPr>
      </p:pic>
      <p:pic>
        <p:nvPicPr>
          <p:cNvPr id="15" name="Picture 17" descr="A picture containing text, person, indoor, sport&#10;&#10;Description automatically generated">
            <a:extLst>
              <a:ext uri="{FF2B5EF4-FFF2-40B4-BE49-F238E27FC236}">
                <a16:creationId xmlns:a16="http://schemas.microsoft.com/office/drawing/2014/main" id="{3FFD72A6-6B7B-8027-659A-33971C8B30A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3755" y="214080"/>
            <a:ext cx="1260321" cy="14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92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DFA5F-96D4-ADE1-C682-A023EA37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Fall Sports Information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E884400-9396-290E-2DB0-18D3829F0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918" y="312564"/>
            <a:ext cx="6980832" cy="623610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u="sng">
                <a:cs typeface="Calibri"/>
              </a:rPr>
              <a:t>Fall Sports</a:t>
            </a:r>
          </a:p>
          <a:p>
            <a:pPr lvl="1"/>
            <a:r>
              <a:rPr lang="en-US" sz="1800"/>
              <a:t>Football (Varsity, JV and Freshman)</a:t>
            </a:r>
            <a:endParaRPr lang="en-US" sz="1800">
              <a:cs typeface="Calibri"/>
            </a:endParaRPr>
          </a:p>
          <a:p>
            <a:pPr lvl="1"/>
            <a:r>
              <a:rPr lang="en-US" sz="1800"/>
              <a:t>Football Cheering (Varsity and JV)</a:t>
            </a:r>
            <a:endParaRPr lang="en-US" sz="1800">
              <a:cs typeface="Calibri"/>
            </a:endParaRPr>
          </a:p>
          <a:p>
            <a:pPr lvl="1"/>
            <a:r>
              <a:rPr lang="en-US" sz="1800"/>
              <a:t>Boys Soccer (Varsity and JV)</a:t>
            </a:r>
            <a:endParaRPr lang="en-US" sz="1800">
              <a:cs typeface="Calibri"/>
            </a:endParaRPr>
          </a:p>
          <a:p>
            <a:pPr lvl="1"/>
            <a:r>
              <a:rPr lang="en-US" sz="1800"/>
              <a:t>Girls Soccer (Varsity and JV)</a:t>
            </a:r>
            <a:endParaRPr lang="en-US" sz="1800">
              <a:cs typeface="Calibri"/>
            </a:endParaRPr>
          </a:p>
          <a:p>
            <a:pPr lvl="1"/>
            <a:r>
              <a:rPr lang="en-US" sz="1800"/>
              <a:t>Cross Country</a:t>
            </a:r>
            <a:endParaRPr lang="en-US" sz="1800">
              <a:cs typeface="Calibri"/>
            </a:endParaRPr>
          </a:p>
          <a:p>
            <a:pPr lvl="1"/>
            <a:r>
              <a:rPr lang="en-US" sz="1800"/>
              <a:t>Volleyball (Varsity and JV)</a:t>
            </a:r>
            <a:endParaRPr lang="en-US" sz="1800"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/>
              <a:t>Golf</a:t>
            </a:r>
            <a:endParaRPr lang="en-US" sz="180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000" b="1" u="sng"/>
              <a:t>Tryout Info</a:t>
            </a:r>
            <a:endParaRPr lang="en-US" b="1" u="sng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000"/>
              <a:t>   </a:t>
            </a:r>
            <a:r>
              <a:rPr lang="en-US" sz="1800"/>
              <a:t>Football Cheer-Mon (6/5), Wed (6/7) &amp; Fri (6/9) 5:00pm-8:00pm in Café </a:t>
            </a:r>
            <a:endParaRPr lang="en-US" sz="180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800"/>
              <a:t>   Football-Friday, August 18</a:t>
            </a:r>
            <a:r>
              <a:rPr lang="en-US" sz="1200" baseline="30000"/>
              <a:t>th</a:t>
            </a:r>
            <a:endParaRPr lang="en-US" sz="18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500"/>
              </a:spcAft>
              <a:buNone/>
            </a:pPr>
            <a:r>
              <a:rPr lang="en-US" sz="1800"/>
              <a:t>   All Other Sports-Monday, August 21</a:t>
            </a:r>
            <a:r>
              <a:rPr lang="en-US" sz="1200" baseline="30000"/>
              <a:t>st</a:t>
            </a:r>
            <a:endParaRPr lang="en-US" sz="18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800">
                <a:cs typeface="Calibri" panose="020F0502020204030204"/>
              </a:rPr>
              <a:t>All Student-Athletes interested in participating in a sport, MUST register through </a:t>
            </a:r>
            <a:r>
              <a:rPr lang="en-US" sz="1800">
                <a:cs typeface="Calibri"/>
                <a:hlinkClick r:id="rId2"/>
              </a:rPr>
              <a:t>FamilyID</a:t>
            </a:r>
            <a:r>
              <a:rPr lang="en-US" sz="1800">
                <a:cs typeface="Calibri"/>
              </a:rPr>
              <a:t>, have a current physical uploaded to their </a:t>
            </a:r>
            <a:r>
              <a:rPr lang="en-US" sz="1800" err="1">
                <a:cs typeface="Calibri"/>
              </a:rPr>
              <a:t>FamilyID</a:t>
            </a:r>
            <a:r>
              <a:rPr lang="en-US" sz="1800">
                <a:cs typeface="Calibri"/>
              </a:rPr>
              <a:t> account and complete concussion protocols </a:t>
            </a:r>
            <a:r>
              <a:rPr lang="en-US" sz="1800" b="1" i="1" u="sng">
                <a:cs typeface="Calibri"/>
              </a:rPr>
              <a:t>prior to tryouts</a:t>
            </a:r>
            <a:r>
              <a:rPr lang="en-US" sz="1800">
                <a:cs typeface="Calibri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>
                <a:cs typeface="Calibri"/>
              </a:rPr>
              <a:t>Please check the </a:t>
            </a:r>
            <a:r>
              <a:rPr lang="en-US" sz="1800">
                <a:cs typeface="Calibri"/>
                <a:hlinkClick r:id="rId3"/>
              </a:rPr>
              <a:t>Shawsheen Tech Athletics</a:t>
            </a:r>
            <a:r>
              <a:rPr lang="en-US" sz="1800">
                <a:cs typeface="Calibri"/>
              </a:rPr>
              <a:t> webpage for more details including Registration Links, Sport Specific Tryout Information and Coaches Contact Information.</a:t>
            </a:r>
          </a:p>
          <a:p>
            <a:pPr marL="0" indent="0">
              <a:buNone/>
            </a:pPr>
            <a:r>
              <a:rPr lang="en-US" sz="2200" b="1" u="sng">
                <a:cs typeface="Calibri"/>
              </a:rPr>
              <a:t>Questions</a:t>
            </a:r>
          </a:p>
          <a:p>
            <a:pPr marL="0" indent="0">
              <a:buNone/>
            </a:pPr>
            <a:r>
              <a:rPr lang="en-US" sz="1800">
                <a:cs typeface="Calibri"/>
              </a:rPr>
              <a:t>   Al Costabile, Athletic Director - </a:t>
            </a:r>
            <a:r>
              <a:rPr lang="en-US" sz="1800">
                <a:cs typeface="Calibri"/>
                <a:hlinkClick r:id="rId4"/>
              </a:rPr>
              <a:t>acostabile@shawtech.org</a:t>
            </a:r>
          </a:p>
          <a:p>
            <a:pPr marL="0" indent="0">
              <a:buNone/>
            </a:pPr>
            <a:r>
              <a:rPr lang="en-US" sz="1800">
                <a:cs typeface="Calibri"/>
              </a:rPr>
              <a:t>   Jaime Lee, Athletics Administrative Assistant - </a:t>
            </a:r>
            <a:r>
              <a:rPr lang="en-US" sz="1800">
                <a:cs typeface="Calibri"/>
                <a:hlinkClick r:id="rId5"/>
              </a:rPr>
              <a:t>jlee@shawtech.org</a:t>
            </a:r>
            <a:r>
              <a:rPr lang="en-US" sz="180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8660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outdoor, building, sky, text&#10;&#10;Description automatically generated">
            <a:extLst>
              <a:ext uri="{FF2B5EF4-FFF2-40B4-BE49-F238E27FC236}">
                <a16:creationId xmlns:a16="http://schemas.microsoft.com/office/drawing/2014/main" id="{09A6445C-59BB-8E67-6572-979EF41A2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01" r="586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587BE7-CD90-8528-CDB5-4061C6C5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1"/>
            <a:ext cx="9144000" cy="3675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/>
              <a:t>Student Panel</a:t>
            </a:r>
            <a:br>
              <a:rPr lang="en-US" sz="5100">
                <a:solidFill>
                  <a:srgbClr val="FFFFFF"/>
                </a:solidFill>
              </a:rPr>
            </a:br>
            <a:r>
              <a:rPr lang="en-US" sz="5100">
                <a:solidFill>
                  <a:srgbClr val="FFFFFF"/>
                </a:solidFill>
              </a:rPr>
              <a:t>Making the best of your Shawsheen freshman experience</a:t>
            </a:r>
            <a:br>
              <a:rPr lang="en-US" sz="5100">
                <a:solidFill>
                  <a:srgbClr val="FFFFFF"/>
                </a:solidFill>
              </a:rPr>
            </a:br>
            <a:endParaRPr lang="en-US" sz="5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00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Rectangle 73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1">
            <a:extLst>
              <a:ext uri="{FF2B5EF4-FFF2-40B4-BE49-F238E27FC236}">
                <a16:creationId xmlns:a16="http://schemas.microsoft.com/office/drawing/2014/main" id="{1FB1DDC3-EC69-4597-802D-C20EE2E92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3" r="2" b="32917"/>
          <a:stretch/>
        </p:blipFill>
        <p:spPr bwMode="auto">
          <a:xfrm>
            <a:off x="5546558" y="-1"/>
            <a:ext cx="6645441" cy="23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">
            <a:extLst>
              <a:ext uri="{FF2B5EF4-FFF2-40B4-BE49-F238E27FC236}">
                <a16:creationId xmlns:a16="http://schemas.microsoft.com/office/drawing/2014/main" id="{FE2ED2EA-8B76-43E3-BE4A-91F7C4EB76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249"/>
          <a:stretch/>
        </p:blipFill>
        <p:spPr bwMode="auto">
          <a:xfrm>
            <a:off x="5546558" y="2391337"/>
            <a:ext cx="6645441" cy="44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75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2B4F59-A658-4714-9744-5D810C25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68" y="910431"/>
            <a:ext cx="4641631" cy="1466455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Online Resources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0" name="Content Placeholder 4">
            <a:extLst>
              <a:ext uri="{FF2B5EF4-FFF2-40B4-BE49-F238E27FC236}">
                <a16:creationId xmlns:a16="http://schemas.microsoft.com/office/drawing/2014/main" id="{8F545A7A-D31B-42B1-BCCD-67B1A7E0E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68" y="2492080"/>
            <a:ext cx="4641631" cy="3015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WWW.SHAWSHEENTECH.ORG</a:t>
            </a:r>
          </a:p>
          <a:p>
            <a:pPr marL="0" indent="0">
              <a:buNone/>
            </a:pPr>
            <a:endParaRPr lang="en-US" altLang="en-US" sz="2000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SCHOOL-WIDE INFORMATION</a:t>
            </a:r>
          </a:p>
          <a:p>
            <a:pPr marL="0" indent="0"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@SHAWTECH_HS</a:t>
            </a:r>
          </a:p>
          <a:p>
            <a:pPr marL="0" indent="0">
              <a:buNone/>
            </a:pPr>
            <a:endParaRPr lang="en-US" altLang="en-US" sz="2000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SPORTS INFORMATION</a:t>
            </a:r>
          </a:p>
          <a:p>
            <a:pPr marL="0" indent="0"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@SHAWTECH_SPORTS</a:t>
            </a:r>
            <a:endParaRPr lang="en-US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84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EB5F14-5014-49D1-B590-9E2B7721C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2B953D-3D65-4BA7-80E6-13939079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604" y="147284"/>
            <a:ext cx="4314573" cy="4314573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raphic 212">
            <a:extLst>
              <a:ext uri="{FF2B5EF4-FFF2-40B4-BE49-F238E27FC236}">
                <a16:creationId xmlns:a16="http://schemas.microsoft.com/office/drawing/2014/main" id="{4CA0A0B8-0ABD-4C1D-8BDE-4D94C94FD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Graphic 212">
            <a:extLst>
              <a:ext uri="{FF2B5EF4-FFF2-40B4-BE49-F238E27FC236}">
                <a16:creationId xmlns:a16="http://schemas.microsoft.com/office/drawing/2014/main" id="{FF2923AC-40BC-4610-B6BD-AECABAF6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188E6-9899-40AA-9648-7B9BEAF52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81974" y="1174396"/>
            <a:ext cx="5290997" cy="5290997"/>
            <a:chOff x="1881974" y="1174396"/>
            <a:chExt cx="5290997" cy="52909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10D3957-AAB5-4037-A58C-20FF0E226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4478242-FDA7-48D1-A53E-3E0EDB2A7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47059C0-3CD3-44C5-9FBC-C5CEA6D94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254" y="1065353"/>
            <a:ext cx="5290997" cy="529099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45459-4CEC-595F-CA2E-4FED7015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763" y="1893347"/>
            <a:ext cx="4079551" cy="2877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COMING—ANY QUESTIONS?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A6A50F-EF16-474F-9BD1-2D663EBEA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A37927-0235-4A56-8680-D7B36716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D5F1B50-7A4C-4505-93E5-35FB75146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BBF73347-829A-8C98-0C65-0E737ED20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7500" y="1024180"/>
            <a:ext cx="2560781" cy="2560781"/>
          </a:xfrm>
          <a:prstGeom prst="rect">
            <a:avLst/>
          </a:prstGeom>
        </p:spPr>
      </p:pic>
      <p:grpSp>
        <p:nvGrpSpPr>
          <p:cNvPr id="39" name="Graphic 185">
            <a:extLst>
              <a:ext uri="{FF2B5EF4-FFF2-40B4-BE49-F238E27FC236}">
                <a16:creationId xmlns:a16="http://schemas.microsoft.com/office/drawing/2014/main" id="{4717BE92-F93B-41D0-A644-64F6E524C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76418" y="4140693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A26306-9FAA-4D01-957F-3E9B25A25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A458C4D-E6E4-42CA-BC7C-301BFBAA7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CDA802E-5743-4261-84A2-D9D8F19A3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CFC560-017D-4F70-ADE9-00A770915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F55DD-D975-452E-9674-461DBDBDE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D245B05D-DA60-40E2-8A0A-B078C91D7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1FD61C-FC3A-43C0-9641-28B0C1A5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6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2EE5-C19E-4F17-9CDF-30B1A344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062796"/>
            <a:ext cx="10421029" cy="3795194"/>
          </a:xfrm>
        </p:spPr>
        <p:txBody>
          <a:bodyPr anchor="ctr">
            <a:normAutofit fontScale="90000"/>
          </a:bodyPr>
          <a:lstStyle/>
          <a:p>
            <a:br>
              <a:rPr lang="en-US">
                <a:solidFill>
                  <a:srgbClr val="7030A0"/>
                </a:solidFill>
                <a:latin typeface="Calibri"/>
                <a:cs typeface="Calibri"/>
              </a:rPr>
            </a:br>
            <a:br>
              <a:rPr lang="en-US">
                <a:solidFill>
                  <a:srgbClr val="7030A0"/>
                </a:solidFill>
                <a:latin typeface="Calibri"/>
                <a:cs typeface="Calibri"/>
              </a:rPr>
            </a:br>
            <a:br>
              <a:rPr lang="en-US">
                <a:solidFill>
                  <a:srgbClr val="7030A0"/>
                </a:solidFill>
                <a:latin typeface="Calibri"/>
                <a:cs typeface="Calibri"/>
              </a:rPr>
            </a:br>
            <a:br>
              <a:rPr lang="en-US">
                <a:solidFill>
                  <a:srgbClr val="7030A0"/>
                </a:solidFill>
                <a:latin typeface="Calibri"/>
                <a:cs typeface="Calibri"/>
              </a:rPr>
            </a:br>
            <a:r>
              <a:rPr lang="en-US">
                <a:solidFill>
                  <a:srgbClr val="7030A0"/>
                </a:solidFill>
                <a:latin typeface="Calibri"/>
                <a:cs typeface="Calibri"/>
              </a:rPr>
              <a:t>Our Mission</a:t>
            </a:r>
            <a:br>
              <a:rPr lang="en-US">
                <a:solidFill>
                  <a:srgbClr val="7030A0"/>
                </a:solidFill>
                <a:latin typeface="Calibri"/>
                <a:cs typeface="Calibri"/>
              </a:rPr>
            </a:br>
            <a:br>
              <a:rPr lang="en-US">
                <a:latin typeface="Calibri"/>
                <a:cs typeface="Calibri"/>
              </a:rPr>
            </a:br>
            <a:br>
              <a:rPr lang="en-US">
                <a:latin typeface="+mj-ea"/>
                <a:cs typeface="Calibri"/>
              </a:rPr>
            </a:br>
            <a:br>
              <a:rPr lang="en-US">
                <a:solidFill>
                  <a:srgbClr val="7030A0"/>
                </a:solidFill>
                <a:latin typeface="Calibri"/>
                <a:cs typeface="Calibri"/>
              </a:rPr>
            </a:br>
            <a:br>
              <a:rPr lang="en-US">
                <a:solidFill>
                  <a:srgbClr val="7030A0"/>
                </a:solidFill>
                <a:latin typeface="Calibri"/>
                <a:cs typeface="Calibri"/>
              </a:rPr>
            </a:br>
            <a:br>
              <a:rPr lang="en-US">
                <a:solidFill>
                  <a:srgbClr val="7030A0"/>
                </a:solidFill>
                <a:latin typeface="Calibri"/>
                <a:cs typeface="Calibri"/>
              </a:rPr>
            </a:br>
            <a:endParaRPr lang="en-US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4" name="Picture 4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C622F8B1-C9EF-A353-E17F-9C44F5406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5176" b="1922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FEF6A-B5AF-8DF2-E9FE-80F3A93AF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At Shawsheen Valley Technical High School, it is our mission to provide a positive learning experience in a safe educational environment that encourages all students to reach their full potential, emphasizes the value of a strong work ethic, and prepares them for adult life in a competitive world. </a:t>
            </a:r>
          </a:p>
          <a:p>
            <a:pPr marL="0" indent="0">
              <a:buNone/>
            </a:pPr>
            <a:endParaRPr lang="en-US" sz="150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59AF1-0315-F40E-F755-7F4A4CAD2F5E}"/>
              </a:ext>
            </a:extLst>
          </p:cNvPr>
          <p:cNvSpPr txBox="1"/>
          <p:nvPr/>
        </p:nvSpPr>
        <p:spPr>
          <a:xfrm>
            <a:off x="9870533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2036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1806C-9BB7-D0B1-FA06-6E9E6CCA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66" y="365125"/>
            <a:ext cx="10320669" cy="1343283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  <a:cs typeface="Calibri Light"/>
              </a:rPr>
              <a:t>Preparing Students for an Adult Life in a Competitive World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3CA13-C6DE-ED4C-80E7-1B1DD0F37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0555"/>
            <a:ext cx="10515600" cy="43696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1">
                <a:cs typeface="Calibri"/>
              </a:rPr>
              <a:t>Academic Courses </a:t>
            </a:r>
            <a:endParaRPr lang="en-US">
              <a:cs typeface="Calibri"/>
            </a:endParaRPr>
          </a:p>
          <a:p>
            <a:r>
              <a:rPr lang="en-US" b="1" i="1">
                <a:cs typeface="Calibri"/>
              </a:rPr>
              <a:t>Vocational Programs (including Exploratory)</a:t>
            </a:r>
            <a:endParaRPr lang="en-US">
              <a:cs typeface="Calibri"/>
            </a:endParaRPr>
          </a:p>
          <a:p>
            <a:r>
              <a:rPr lang="en-US" b="1">
                <a:solidFill>
                  <a:schemeClr val="accent1"/>
                </a:solidFill>
              </a:rPr>
              <a:t>Student Attendance</a:t>
            </a:r>
            <a:endParaRPr lang="en-US">
              <a:solidFill>
                <a:schemeClr val="accent1"/>
              </a:solidFill>
              <a:cs typeface="Calibri"/>
            </a:endParaRPr>
          </a:p>
          <a:p>
            <a:r>
              <a:rPr lang="en-US" b="1">
                <a:solidFill>
                  <a:schemeClr val="accent1"/>
                </a:solidFill>
                <a:cs typeface="Calibri"/>
              </a:rPr>
              <a:t>Co-operative Employment </a:t>
            </a:r>
            <a:endParaRPr lang="en-US">
              <a:solidFill>
                <a:schemeClr val="accent1"/>
              </a:solidFill>
              <a:cs typeface="Calibri"/>
            </a:endParaRPr>
          </a:p>
          <a:p>
            <a:pPr lvl="1"/>
            <a:r>
              <a:rPr lang="en-US" b="1">
                <a:solidFill>
                  <a:schemeClr val="accent1"/>
                </a:solidFill>
                <a:cs typeface="Calibri"/>
              </a:rPr>
              <a:t>Student Expectations &amp; Employability Skills</a:t>
            </a:r>
            <a:endParaRPr lang="en-US">
              <a:solidFill>
                <a:schemeClr val="accent1"/>
              </a:solidFill>
              <a:cs typeface="Calibri" panose="020F0502020204030204"/>
            </a:endParaRPr>
          </a:p>
          <a:p>
            <a:r>
              <a:rPr lang="en-US" b="1">
                <a:solidFill>
                  <a:schemeClr val="accent1"/>
                </a:solidFill>
                <a:cs typeface="Calibri"/>
              </a:rPr>
              <a:t>MCAS</a:t>
            </a:r>
          </a:p>
          <a:p>
            <a:r>
              <a:rPr lang="en-US" b="1">
                <a:solidFill>
                  <a:schemeClr val="accent1"/>
                </a:solidFill>
                <a:cs typeface="Calibri"/>
              </a:rPr>
              <a:t>SkillsUSA</a:t>
            </a:r>
          </a:p>
          <a:p>
            <a:r>
              <a:rPr lang="en-US" b="1" i="1">
                <a:solidFill>
                  <a:srgbClr val="000000"/>
                </a:solidFill>
                <a:cs typeface="Calibri"/>
              </a:rPr>
              <a:t>Student Activities &amp; Athletics </a:t>
            </a:r>
            <a:endParaRPr lang="en-US" i="1"/>
          </a:p>
          <a:p>
            <a:endParaRPr lang="en-US" b="1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accent4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046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4C6DC-1E50-F589-A49F-3393B9E4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83" y="116523"/>
            <a:ext cx="9433559" cy="975995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     </a:t>
            </a:r>
            <a:r>
              <a:rPr lang="en-US" sz="4000" b="1" u="sng">
                <a:cs typeface="Calibri Light"/>
              </a:rPr>
              <a:t>Schedule and Important Dates: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2DB182-50D8-6727-2B04-F61340D5AACB}"/>
              </a:ext>
            </a:extLst>
          </p:cNvPr>
          <p:cNvSpPr txBox="1"/>
          <p:nvPr/>
        </p:nvSpPr>
        <p:spPr>
          <a:xfrm>
            <a:off x="7272728" y="3392774"/>
            <a:ext cx="4054839" cy="50487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0BF41-A933-9104-5D62-58B3374FB762}"/>
              </a:ext>
            </a:extLst>
          </p:cNvPr>
          <p:cNvSpPr txBox="1"/>
          <p:nvPr/>
        </p:nvSpPr>
        <p:spPr>
          <a:xfrm>
            <a:off x="116127" y="2371455"/>
            <a:ext cx="7809613" cy="18979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b="1"/>
          </a:p>
          <a:p>
            <a:endParaRPr lang="en-US" sz="2800" baseline="30000">
              <a:cs typeface="Calibri"/>
            </a:endParaRPr>
          </a:p>
          <a:p>
            <a:endParaRPr lang="en-US" sz="2800" baseline="30000"/>
          </a:p>
          <a:p>
            <a:endParaRPr lang="en-US" sz="3600" baseline="30000">
              <a:cs typeface="Calibri"/>
            </a:endParaRPr>
          </a:p>
          <a:p>
            <a:endParaRPr lang="en-US" sz="2800" b="1">
              <a:ea typeface="Calibri"/>
              <a:cs typeface="Calibri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5C28988E-965F-E330-F492-1D152F456443}"/>
              </a:ext>
            </a:extLst>
          </p:cNvPr>
          <p:cNvSpPr txBox="1"/>
          <p:nvPr/>
        </p:nvSpPr>
        <p:spPr>
          <a:xfrm>
            <a:off x="567070" y="1151860"/>
            <a:ext cx="6911162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Over the summer: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Student course assignments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Start of school-year information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Family Aspen credentials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New Student Orientation: Tuesday, September 5, 2023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Academic schedule walk-through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Mobile devices issued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Technology overview session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Student credentials for all school platforms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Student expectations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Orientation Leader Activities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All Students Report: Wednesday, September 6, 2023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Academic week for freshmen</a:t>
            </a:r>
            <a:endParaRPr lang="en-US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1st exploratory cycle: September 11-15, 2023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graphicFrame>
        <p:nvGraphicFramePr>
          <p:cNvPr id="808" name="Table 808">
            <a:extLst>
              <a:ext uri="{FF2B5EF4-FFF2-40B4-BE49-F238E27FC236}">
                <a16:creationId xmlns:a16="http://schemas.microsoft.com/office/drawing/2014/main" id="{A292561A-5ABB-1DF5-C1E5-810D339DC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490792"/>
              </p:ext>
            </p:extLst>
          </p:nvPr>
        </p:nvGraphicFramePr>
        <p:xfrm>
          <a:off x="6361814" y="1683487"/>
          <a:ext cx="5492735" cy="3398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604">
                  <a:extLst>
                    <a:ext uri="{9D8B030D-6E8A-4147-A177-3AD203B41FA5}">
                      <a16:colId xmlns:a16="http://schemas.microsoft.com/office/drawing/2014/main" val="4178822468"/>
                    </a:ext>
                  </a:extLst>
                </a:gridCol>
                <a:gridCol w="3499131">
                  <a:extLst>
                    <a:ext uri="{9D8B030D-6E8A-4147-A177-3AD203B41FA5}">
                      <a16:colId xmlns:a16="http://schemas.microsoft.com/office/drawing/2014/main" val="880478773"/>
                    </a:ext>
                  </a:extLst>
                </a:gridCol>
              </a:tblGrid>
              <a:tr h="363279">
                <a:tc gridSpan="2">
                  <a:txBody>
                    <a:bodyPr/>
                    <a:lstStyle/>
                    <a:p>
                      <a:pPr algn="ctr"/>
                      <a:r>
                        <a:rPr lang="en-US" b="0"/>
                        <a:t>Daily Schedule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853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7:00am-7:25am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entry begins at 7am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Breakfast in cafeteria until 7:25am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169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7:30am-7:47am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Students report to HR by 7:30am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09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7:47am-2:04pm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 period school day 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5 student lunches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712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2:04pm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Dismissal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45751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3:15pm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Late Bus Leaves (Mon-Thurs)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59668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5:30pm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Late Bus Leaves (Mon-Fri)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569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37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62BC1-8793-8B55-2B5F-53981F69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Expectations of the Exploratory Experience </a:t>
            </a:r>
            <a:b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895E0-5023-12B0-E24C-75F96E663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457200" marR="0" lvl="1" indent="0">
              <a:spcBef>
                <a:spcPts val="0"/>
              </a:spcBef>
              <a:spcAft>
                <a:spcPts val="800"/>
              </a:spcAft>
              <a:buNone/>
              <a:tabLst>
                <a:tab pos="914400" algn="l"/>
              </a:tabLst>
            </a:pP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Different Program Cycles 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Cycle is Week-long </a:t>
            </a:r>
          </a:p>
          <a:p>
            <a:pPr marL="914400" marR="0" lvl="2" indent="0">
              <a:spcBef>
                <a:spcPts val="0"/>
              </a:spcBef>
              <a:spcAft>
                <a:spcPts val="800"/>
              </a:spcAft>
              <a:buNone/>
              <a:tabLst>
                <a:tab pos="1371600" algn="l"/>
              </a:tabLst>
            </a:pP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programs have enrollment </a:t>
            </a:r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apacities.</a:t>
            </a:r>
          </a:p>
          <a:p>
            <a:pPr marL="457200" marR="0" lvl="1" indent="0">
              <a:spcBef>
                <a:spcPts val="0"/>
              </a:spcBef>
              <a:spcAft>
                <a:spcPts val="800"/>
              </a:spcAft>
              <a:buNone/>
              <a:tabLst>
                <a:tab pos="914400" algn="l"/>
              </a:tabLst>
            </a:pP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student’s performance is essential in obtaining their top </a:t>
            </a:r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election. </a:t>
            </a:r>
          </a:p>
          <a:p>
            <a:pPr marL="457200" marR="0" lvl="1" indent="0">
              <a:spcBef>
                <a:spcPts val="0"/>
              </a:spcBef>
              <a:spcAft>
                <a:spcPts val="800"/>
              </a:spcAft>
              <a:buNone/>
              <a:tabLst>
                <a:tab pos="914400" algn="l"/>
              </a:tabLst>
            </a:pP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select their shop at the beginning of the 4</a:t>
            </a:r>
            <a:r>
              <a:rPr lang="en-US" b="1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Quarter.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44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29284-724C-424F-A3AA-EBFD6F6F4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 b="1"/>
              <a:t>The Freshmen Year Academic Experience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993111-98E7-08A4-664A-8176E0BAB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5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500">
                <a:ea typeface="Calibri"/>
                <a:cs typeface="Calibri"/>
              </a:rPr>
              <a:t>Director of Academic Programs—Danica Johnston</a:t>
            </a:r>
          </a:p>
          <a:p>
            <a:pPr marL="0" indent="0">
              <a:buNone/>
            </a:pPr>
            <a:endParaRPr lang="en-US" sz="15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500">
                <a:ea typeface="Calibri"/>
                <a:cs typeface="Calibri"/>
              </a:rPr>
              <a:t>All students take: </a:t>
            </a:r>
          </a:p>
          <a:p>
            <a:pPr marL="0" indent="0">
              <a:buNone/>
            </a:pPr>
            <a:r>
              <a:rPr lang="en-US" sz="1500">
                <a:ea typeface="Calibri"/>
                <a:cs typeface="Calibri"/>
              </a:rPr>
              <a:t>English 9</a:t>
            </a:r>
          </a:p>
          <a:p>
            <a:r>
              <a:rPr lang="en-US" sz="1500">
                <a:ea typeface="Calibri"/>
                <a:cs typeface="Calibri"/>
              </a:rPr>
              <a:t>Geometry or Algebra I</a:t>
            </a:r>
          </a:p>
          <a:p>
            <a:r>
              <a:rPr lang="en-US" sz="1500">
                <a:ea typeface="Calibri"/>
                <a:cs typeface="Calibri"/>
              </a:rPr>
              <a:t>US History I</a:t>
            </a:r>
          </a:p>
          <a:p>
            <a:r>
              <a:rPr lang="en-US" sz="1500">
                <a:ea typeface="Calibri"/>
                <a:cs typeface="Calibri"/>
              </a:rPr>
              <a:t>Civic Literacy </a:t>
            </a:r>
          </a:p>
          <a:p>
            <a:r>
              <a:rPr lang="en-US" sz="1500">
                <a:ea typeface="Calibri"/>
                <a:cs typeface="Calibri"/>
              </a:rPr>
              <a:t>Digital Literacy</a:t>
            </a:r>
          </a:p>
          <a:p>
            <a:r>
              <a:rPr lang="en-US" sz="1500">
                <a:ea typeface="Calibri"/>
                <a:cs typeface="Calibri"/>
              </a:rPr>
              <a:t>Biology</a:t>
            </a:r>
          </a:p>
          <a:p>
            <a:r>
              <a:rPr lang="en-US" sz="1500">
                <a:ea typeface="Calibri"/>
                <a:cs typeface="Calibri"/>
              </a:rPr>
              <a:t>PE/Health</a:t>
            </a:r>
            <a:endParaRPr lang="en-US" sz="1500"/>
          </a:p>
          <a:p>
            <a:endParaRPr lang="en-US" sz="15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500">
                <a:ea typeface="Calibri"/>
                <a:cs typeface="Calibri"/>
              </a:rPr>
              <a:t>**English Learner Education Program**</a:t>
            </a:r>
          </a:p>
          <a:p>
            <a:endParaRPr lang="en-US" sz="1500">
              <a:ea typeface="Calibri"/>
              <a:cs typeface="Calibri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 descr="A wood bridge on the lake">
            <a:extLst>
              <a:ext uri="{FF2B5EF4-FFF2-40B4-BE49-F238E27FC236}">
                <a16:creationId xmlns:a16="http://schemas.microsoft.com/office/drawing/2014/main" id="{68AEAFAF-D10A-4E36-8C7C-43735C4E1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7" r="14423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3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46FF30C-185C-17C9-460A-55C95F6793DE}"/>
              </a:ext>
            </a:extLst>
          </p:cNvPr>
          <p:cNvSpPr/>
          <p:nvPr/>
        </p:nvSpPr>
        <p:spPr>
          <a:xfrm>
            <a:off x="0" y="0"/>
            <a:ext cx="12192000" cy="21160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7DF9F-376C-AEBC-BB3B-C1E89F62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01" y="625876"/>
            <a:ext cx="11710655" cy="1262012"/>
          </a:xfrm>
        </p:spPr>
        <p:txBody>
          <a:bodyPr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Educational Technology and Digital Learning</a:t>
            </a:r>
            <a:br>
              <a:rPr lang="en-US" b="0">
                <a:solidFill>
                  <a:schemeClr val="bg1"/>
                </a:solidFill>
                <a:effectLst/>
                <a:latin typeface="Calibri"/>
                <a:cs typeface="Calibri"/>
              </a:rPr>
            </a:br>
            <a:r>
              <a:rPr lang="en-US" sz="2000" b="1">
                <a:solidFill>
                  <a:schemeClr val="bg1"/>
                </a:solidFill>
                <a:latin typeface="Calibri"/>
                <a:cs typeface="Calibri"/>
              </a:rPr>
              <a:t>Annamaria Schrimpf – </a:t>
            </a:r>
            <a:r>
              <a:rPr lang="en-US" sz="2000">
                <a:solidFill>
                  <a:schemeClr val="bg1"/>
                </a:solidFill>
                <a:latin typeface="Calibri"/>
                <a:cs typeface="Calibri"/>
              </a:rPr>
              <a:t>Director of Educational Technology/Digital Learning</a:t>
            </a:r>
          </a:p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6F323-F154-63F8-4FED-5C4CD939A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52" y="2966042"/>
            <a:ext cx="5140243" cy="32660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endParaRPr lang="en-US" sz="17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65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b="1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B764F-CEFA-D842-5375-1159C85FF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091" y="5796746"/>
            <a:ext cx="1809554" cy="9939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8CBA03-2D50-3EEF-3990-6C288DB7A252}"/>
              </a:ext>
            </a:extLst>
          </p:cNvPr>
          <p:cNvSpPr txBox="1">
            <a:spLocks/>
          </p:cNvSpPr>
          <p:nvPr/>
        </p:nvSpPr>
        <p:spPr>
          <a:xfrm>
            <a:off x="736270" y="2018014"/>
            <a:ext cx="9565668" cy="4772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STUDENTS INFO</a:t>
            </a:r>
            <a:endParaRPr lang="en-US" b="1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Digital Literacy for 9</a:t>
            </a:r>
            <a:r>
              <a:rPr lang="en-US" sz="2400" baseline="30000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Grade Students</a:t>
            </a:r>
            <a:endParaRPr lang="en-US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1:1 </a:t>
            </a: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laptop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program</a:t>
            </a:r>
            <a:endParaRPr lang="en-US"/>
          </a:p>
          <a:p>
            <a:pPr lvl="1"/>
            <a:r>
              <a:rPr lang="en-US" sz="1900">
                <a:solidFill>
                  <a:srgbClr val="000000"/>
                </a:solidFill>
                <a:latin typeface="Calibri"/>
                <a:cs typeface="Calibri"/>
              </a:rPr>
              <a:t>Week 1—ACADEMIC week all students bring laptop</a:t>
            </a:r>
          </a:p>
          <a:p>
            <a:pPr lvl="1"/>
            <a:r>
              <a:rPr lang="en-US" sz="1900">
                <a:solidFill>
                  <a:srgbClr val="000000"/>
                </a:solidFill>
                <a:latin typeface="Calibri"/>
                <a:cs typeface="Calibri"/>
              </a:rPr>
              <a:t>Week 2—SHOP week teacher's discretion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Tech Insurance Fee</a:t>
            </a:r>
            <a:endParaRPr lang="en-US"/>
          </a:p>
          <a:p>
            <a:pPr lvl="1"/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Chargers and pens can be purchased at School Store</a:t>
            </a:r>
          </a:p>
          <a:p>
            <a:pPr marL="0" indent="0">
              <a:buNone/>
            </a:pPr>
            <a:r>
              <a:rPr lang="en-US" sz="2400">
                <a:cs typeface="Calibri"/>
              </a:rPr>
              <a:t>Online resources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Office 365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Single Sign On for most school resources—ASPEN, Office 365, Destiny, Naviance, Schoology, </a:t>
            </a:r>
            <a:r>
              <a:rPr lang="en-US" sz="2000" err="1">
                <a:solidFill>
                  <a:srgbClr val="000000"/>
                </a:solidFill>
                <a:latin typeface="Calibri"/>
                <a:cs typeface="Calibri"/>
              </a:rPr>
              <a:t>Classlink</a:t>
            </a:r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PARENTS INFO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Help Desk link on website</a:t>
            </a:r>
          </a:p>
          <a:p>
            <a:pPr lvl="2"/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ASPEN issues, </a:t>
            </a:r>
            <a:r>
              <a:rPr lang="en-US" sz="1600" err="1">
                <a:solidFill>
                  <a:srgbClr val="000000"/>
                </a:solidFill>
                <a:latin typeface="Calibri"/>
                <a:cs typeface="Calibri"/>
              </a:rPr>
              <a:t>etc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lvl="1"/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Blackboard Parent Notification 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Back to School contact verification registration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pPr lvl="1"/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65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  <a:latin typeface="The Hand Bold"/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0B0F83-23FB-309C-9537-CD16A3F5595B}"/>
              </a:ext>
            </a:extLst>
          </p:cNvPr>
          <p:cNvSpPr>
            <a:spLocks noGrp="1"/>
          </p:cNvSpPr>
          <p:nvPr/>
        </p:nvSpPr>
        <p:spPr>
          <a:xfrm>
            <a:off x="5672185" y="2529801"/>
            <a:ext cx="6273718" cy="4772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  <a:latin typeface="Cantarell"/>
            </a:endParaRPr>
          </a:p>
          <a:p>
            <a:pPr marL="0" indent="0">
              <a:buNone/>
            </a:pPr>
            <a:br>
              <a:rPr lang="en-US" sz="1800" b="0" i="0">
                <a:solidFill>
                  <a:srgbClr val="333333"/>
                </a:solidFill>
                <a:effectLst/>
                <a:latin typeface="Cantarell"/>
              </a:rPr>
            </a:br>
            <a:endParaRPr lang="en-US" sz="1800">
              <a:solidFill>
                <a:srgbClr val="7030A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3900">
              <a:solidFill>
                <a:srgbClr val="7030A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  <a:latin typeface="The Hand Bold"/>
              <a:cs typeface="Calibri"/>
            </a:endParaRPr>
          </a:p>
          <a:p>
            <a:endParaRPr lang="en-US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Robot hands and technology">
            <a:extLst>
              <a:ext uri="{FF2B5EF4-FFF2-40B4-BE49-F238E27FC236}">
                <a16:creationId xmlns:a16="http://schemas.microsoft.com/office/drawing/2014/main" id="{B7B45C66-1C39-9680-8AB6-5F1EAA010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696759" y="1327974"/>
            <a:ext cx="2390768" cy="17928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5974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7DF9F-376C-AEBC-BB3B-C1E89F62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70" y="139959"/>
            <a:ext cx="11710655" cy="1501774"/>
          </a:xfrm>
        </p:spPr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7030A0"/>
                </a:solidFill>
                <a:latin typeface="Calibri"/>
                <a:cs typeface="Calibri"/>
              </a:rPr>
              <a:t>Guidance Counseling &amp; Health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6F323-F154-63F8-4FED-5C4CD939A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52" y="2966042"/>
            <a:ext cx="5140243" cy="32660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>
                <a:latin typeface="Calibri"/>
                <a:cs typeface="Calibri"/>
              </a:rPr>
              <a:t>Guidance Counselors:</a:t>
            </a:r>
            <a:endParaRPr lang="en-US" sz="1200"/>
          </a:p>
          <a:p>
            <a:pPr marL="285750" indent="-285750"/>
            <a:r>
              <a:rPr lang="en-US" sz="1600" b="1">
                <a:latin typeface="Calibri"/>
                <a:cs typeface="Calibri"/>
              </a:rPr>
              <a:t>Angela Caira/Counselor TBD – </a:t>
            </a:r>
            <a:r>
              <a:rPr lang="en-US" sz="1600">
                <a:latin typeface="Calibri"/>
                <a:cs typeface="Calibri"/>
              </a:rPr>
              <a:t>Grade 9 </a:t>
            </a:r>
          </a:p>
          <a:p>
            <a:pPr marL="285750" indent="-285750"/>
            <a:r>
              <a:rPr lang="en-US" sz="1600" b="1">
                <a:latin typeface="Calibri"/>
                <a:cs typeface="Calibri"/>
              </a:rPr>
              <a:t>Greg Harrison </a:t>
            </a:r>
            <a:r>
              <a:rPr lang="en-US" sz="1600">
                <a:latin typeface="Calibri"/>
                <a:cs typeface="Calibri"/>
              </a:rPr>
              <a:t>–</a:t>
            </a:r>
            <a:r>
              <a:rPr lang="en-US" sz="1600" b="1">
                <a:latin typeface="Calibri"/>
                <a:cs typeface="Calibri"/>
              </a:rPr>
              <a:t> </a:t>
            </a:r>
            <a:r>
              <a:rPr lang="en-US" sz="1600">
                <a:latin typeface="Calibri"/>
                <a:cs typeface="Calibri"/>
              </a:rPr>
              <a:t>Advanced Manufacturing, Auto Body, Automotive, Dental Assisting, Medical Lab Assisting and Metal Fabrication</a:t>
            </a:r>
            <a:endParaRPr lang="en-US" sz="1200"/>
          </a:p>
          <a:p>
            <a:pPr marL="285750" indent="-285750"/>
            <a:r>
              <a:rPr lang="en-US" sz="1600" b="1">
                <a:latin typeface="Calibri"/>
                <a:cs typeface="Calibri"/>
              </a:rPr>
              <a:t>Terry Henry </a:t>
            </a:r>
            <a:r>
              <a:rPr lang="en-US" sz="1600">
                <a:latin typeface="Calibri"/>
                <a:cs typeface="Calibri"/>
              </a:rPr>
              <a:t>–</a:t>
            </a:r>
            <a:r>
              <a:rPr lang="en-US" sz="1600" b="1">
                <a:latin typeface="Calibri"/>
                <a:cs typeface="Calibri"/>
              </a:rPr>
              <a:t> </a:t>
            </a:r>
            <a:r>
              <a:rPr lang="en-US" sz="1600">
                <a:latin typeface="Calibri"/>
                <a:cs typeface="Calibri"/>
              </a:rPr>
              <a:t>Business Tech/Marketing, Drafting, Graphic Arts, Health Assisting, Masonry</a:t>
            </a:r>
          </a:p>
          <a:p>
            <a:pPr marL="285750" indent="-285750"/>
            <a:r>
              <a:rPr lang="en-US" sz="1600" b="1">
                <a:latin typeface="Calibri"/>
                <a:cs typeface="Calibri"/>
              </a:rPr>
              <a:t>Kelly McFadden </a:t>
            </a:r>
            <a:r>
              <a:rPr lang="en-US" sz="1600">
                <a:latin typeface="Calibri"/>
                <a:cs typeface="Calibri"/>
              </a:rPr>
              <a:t>– Carpentry, Electrical, HVAC, Plumbing</a:t>
            </a:r>
          </a:p>
          <a:p>
            <a:pPr marL="285750" indent="-285750"/>
            <a:r>
              <a:rPr lang="en-US" sz="1600" b="1">
                <a:latin typeface="Calibri"/>
                <a:cs typeface="Calibri"/>
              </a:rPr>
              <a:t>Amanda Samaha </a:t>
            </a:r>
            <a:r>
              <a:rPr lang="en-US" sz="1600">
                <a:latin typeface="Calibri"/>
                <a:cs typeface="Calibri"/>
              </a:rPr>
              <a:t>– Cosmetology, Culinary Arts/Hospitality, DVC, Electronics/Engineering, ISSN, Programming and Web Development</a:t>
            </a:r>
          </a:p>
          <a:p>
            <a:pPr marL="0" indent="0" algn="l">
              <a:buNone/>
            </a:pPr>
            <a:endParaRPr lang="en-US" sz="17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65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  <a:latin typeface="The Hand Bold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B764F-CEFA-D842-5375-1159C85FF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860" y="5327823"/>
            <a:ext cx="1809554" cy="9939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8CBA03-2D50-3EEF-3990-6C288DB7A252}"/>
              </a:ext>
            </a:extLst>
          </p:cNvPr>
          <p:cNvSpPr txBox="1">
            <a:spLocks/>
          </p:cNvSpPr>
          <p:nvPr/>
        </p:nvSpPr>
        <p:spPr>
          <a:xfrm>
            <a:off x="1611052" y="1232900"/>
            <a:ext cx="8483518" cy="1226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Jim Carlson –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Director of Guidance and Health Services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504/Title IX/Civil Rights Coordinator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0B0F83-23FB-309C-9537-CD16A3F5595B}"/>
              </a:ext>
            </a:extLst>
          </p:cNvPr>
          <p:cNvSpPr>
            <a:spLocks noGrp="1"/>
          </p:cNvSpPr>
          <p:nvPr/>
        </p:nvSpPr>
        <p:spPr>
          <a:xfrm>
            <a:off x="5649652" y="2529801"/>
            <a:ext cx="5804795" cy="4069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Nurses’ office: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Nina Brophy -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RN, BSN 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Elizabeth West -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RN, BA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>
                <a:solidFill>
                  <a:prstClr val="black"/>
                </a:solidFill>
                <a:latin typeface="Calibri"/>
                <a:cs typeface="Calibri"/>
              </a:rPr>
              <a:t>Kathy Gravlin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- </a:t>
            </a:r>
            <a:r>
              <a:rPr lang="en-US" sz="1600">
                <a:solidFill>
                  <a:prstClr val="black"/>
                </a:solidFill>
                <a:latin typeface="Calibri"/>
                <a:cs typeface="Calibri"/>
              </a:rPr>
              <a:t>LPN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9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 Bold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05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22AA-1D65-F046-B445-14C4E82D3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3102"/>
            <a:ext cx="10515600" cy="13787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latin typeface="Calibri"/>
                <a:ea typeface="Calibri"/>
                <a:cs typeface="Calibri"/>
              </a:rPr>
              <a:t>       </a:t>
            </a:r>
            <a:br>
              <a:rPr lang="en-US" sz="4000" b="1">
                <a:latin typeface="Calibri"/>
                <a:ea typeface="Calibri"/>
                <a:cs typeface="Calibri"/>
              </a:rPr>
            </a:br>
            <a:r>
              <a:rPr lang="en-US" sz="4000" b="1">
                <a:latin typeface="Calibri"/>
                <a:ea typeface="Calibri"/>
                <a:cs typeface="Calibri"/>
              </a:rPr>
              <a:t> </a:t>
            </a:r>
            <a:r>
              <a:rPr lang="en-US" sz="4800" b="1">
                <a:latin typeface="Calibri"/>
                <a:ea typeface="Calibri"/>
                <a:cs typeface="Calibri"/>
              </a:rPr>
              <a:t> </a:t>
            </a:r>
            <a:br>
              <a:rPr lang="en-US" sz="4800" b="1">
                <a:latin typeface="Calibri"/>
                <a:ea typeface="Calibri"/>
                <a:cs typeface="Calibri"/>
              </a:rPr>
            </a:br>
            <a:r>
              <a:rPr lang="en-US" sz="4800" b="1">
                <a:latin typeface="Times New Roman"/>
                <a:ea typeface="Calibri"/>
                <a:cs typeface="Calibri"/>
              </a:rPr>
              <a:t>Support Services (Special Education)</a:t>
            </a:r>
            <a:br>
              <a:rPr lang="en-US" sz="4800" b="1">
                <a:latin typeface="Times New Roman"/>
                <a:ea typeface="Calibri"/>
                <a:cs typeface="Calibri"/>
              </a:rPr>
            </a:br>
            <a:r>
              <a:rPr lang="en-US" sz="2800" b="1" i="1">
                <a:latin typeface="Times New Roman"/>
                <a:ea typeface="Calibri"/>
                <a:cs typeface="Calibri"/>
              </a:rPr>
              <a:t>Jeff Albert – Director of Support Services</a:t>
            </a:r>
            <a:endParaRPr lang="en-US" sz="2800" b="1" i="1">
              <a:latin typeface="Times New Roman"/>
              <a:ea typeface="Calibri Light"/>
              <a:cs typeface="Calibri Light"/>
            </a:endParaRPr>
          </a:p>
          <a:p>
            <a:endParaRPr lang="en-US" sz="2800" b="1">
              <a:latin typeface="Times New Roman"/>
              <a:ea typeface="Calibri"/>
              <a:cs typeface="Calibri"/>
            </a:endParaRPr>
          </a:p>
          <a:p>
            <a:endParaRPr lang="en-US">
              <a:latin typeface="Times New Roman"/>
              <a:ea typeface="Calibri Light"/>
              <a:cs typeface="Calibr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8A70A-DD78-74EE-E284-540F9EECE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463" y="1681163"/>
            <a:ext cx="10784181" cy="823912"/>
          </a:xfr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latin typeface="Times New Roman"/>
                <a:ea typeface="Calibri"/>
                <a:cs typeface="Calibri"/>
              </a:rPr>
              <a:t>Support Services has a Team of 25 Professional Staff</a:t>
            </a:r>
          </a:p>
        </p:txBody>
      </p: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1465819B-D0C7-C127-22EC-C7E91DDDD60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8231077"/>
              </p:ext>
            </p:extLst>
          </p:nvPr>
        </p:nvGraphicFramePr>
        <p:xfrm>
          <a:off x="674847" y="2329229"/>
          <a:ext cx="5157787" cy="4300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E93E9-D30F-E259-6D3D-CC0B600C87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548" y="2505075"/>
            <a:ext cx="5494212" cy="38799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750"/>
              </a:spcBef>
              <a:buNone/>
            </a:pPr>
            <a:r>
              <a:rPr lang="en-US" sz="1900" b="1">
                <a:latin typeface="Times New Roman"/>
                <a:ea typeface="Calibri"/>
                <a:cs typeface="Calibri"/>
              </a:rPr>
              <a:t>In Addition to our Team, we also contract with a:</a:t>
            </a:r>
          </a:p>
          <a:p>
            <a:pPr marL="0" indent="0">
              <a:lnSpc>
                <a:spcPct val="110000"/>
              </a:lnSpc>
              <a:spcBef>
                <a:spcPts val="750"/>
              </a:spcBef>
              <a:buNone/>
            </a:pPr>
            <a:r>
              <a:rPr lang="en-US" sz="1800" b="1" i="1">
                <a:latin typeface="Times New Roman"/>
                <a:ea typeface="Calibri"/>
                <a:cs typeface="Calibri"/>
              </a:rPr>
              <a:t>   - </a:t>
            </a:r>
            <a:r>
              <a:rPr lang="en-US" sz="1800" i="1">
                <a:latin typeface="Times New Roman"/>
                <a:ea typeface="Calibri"/>
                <a:cs typeface="Calibri"/>
              </a:rPr>
              <a:t>Behavior Specialist   - Occupational Therapist</a:t>
            </a:r>
          </a:p>
          <a:p>
            <a:pPr marL="0" indent="0">
              <a:lnSpc>
                <a:spcPct val="110000"/>
              </a:lnSpc>
              <a:spcBef>
                <a:spcPts val="750"/>
              </a:spcBef>
              <a:buNone/>
            </a:pPr>
            <a:r>
              <a:rPr lang="en-US" sz="1800" i="1">
                <a:latin typeface="Times New Roman"/>
                <a:ea typeface="Calibri"/>
                <a:cs typeface="Calibri"/>
              </a:rPr>
              <a:t>   - Physical Therapist    - Assistive Tech Specialist  </a:t>
            </a:r>
            <a:r>
              <a:rPr lang="en-US" sz="1800" b="1" i="1">
                <a:latin typeface="Times New Roman"/>
                <a:ea typeface="Calibri"/>
                <a:cs typeface="Calibri"/>
              </a:rPr>
              <a:t>    </a:t>
            </a:r>
          </a:p>
          <a:p>
            <a:pPr marL="0" indent="0">
              <a:lnSpc>
                <a:spcPct val="110000"/>
              </a:lnSpc>
              <a:spcBef>
                <a:spcPts val="750"/>
              </a:spcBef>
              <a:buNone/>
            </a:pPr>
            <a:r>
              <a:rPr lang="en-US" sz="2000" b="1">
                <a:latin typeface="Times New Roman"/>
                <a:ea typeface="Calibri"/>
                <a:cs typeface="Calibri"/>
              </a:rPr>
              <a:t>We Offer a full range of services that include;</a:t>
            </a:r>
          </a:p>
          <a:p>
            <a:pPr marL="0" indent="0">
              <a:lnSpc>
                <a:spcPct val="110000"/>
              </a:lnSpc>
              <a:spcBef>
                <a:spcPts val="750"/>
              </a:spcBef>
              <a:buNone/>
            </a:pPr>
            <a:r>
              <a:rPr lang="en-US" sz="1800" b="1" i="1">
                <a:latin typeface="Times New Roman"/>
                <a:ea typeface="Calibri"/>
                <a:cs typeface="Calibri"/>
              </a:rPr>
              <a:t>  -  </a:t>
            </a:r>
            <a:r>
              <a:rPr lang="en-US" sz="1800" i="1">
                <a:latin typeface="Times New Roman"/>
                <a:ea typeface="Calibri"/>
                <a:cs typeface="Calibri"/>
              </a:rPr>
              <a:t>Consultation  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750"/>
              </a:spcBef>
              <a:buNone/>
            </a:pPr>
            <a:r>
              <a:rPr lang="en-US" sz="1800" i="1">
                <a:latin typeface="Times New Roman"/>
                <a:ea typeface="Calibri"/>
                <a:cs typeface="Calibri"/>
              </a:rPr>
              <a:t>  -  Co-teaching/support in the general education setting 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750"/>
              </a:spcBef>
              <a:buNone/>
            </a:pPr>
            <a:r>
              <a:rPr lang="en-US" sz="1800" i="1">
                <a:latin typeface="Times New Roman"/>
                <a:ea typeface="Calibri"/>
                <a:cs typeface="Calibri"/>
              </a:rPr>
              <a:t>  -  Direct instruction in small groups  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750"/>
              </a:spcBef>
              <a:buNone/>
            </a:pPr>
            <a:r>
              <a:rPr lang="en-US" sz="1800" i="1">
                <a:latin typeface="Times New Roman"/>
                <a:ea typeface="Calibri"/>
                <a:cs typeface="Calibri"/>
              </a:rPr>
              <a:t>  -  Related Services 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200" b="1">
                <a:latin typeface="Times New Roman"/>
                <a:ea typeface="Calibri"/>
                <a:cs typeface="Calibri"/>
              </a:rPr>
              <a:t> Counseling and Mental Health Supports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70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awsheen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7030A0"/>
      </a:accent1>
      <a:accent2>
        <a:srgbClr val="7030A0"/>
      </a:accent2>
      <a:accent3>
        <a:srgbClr val="7030A0"/>
      </a:accent3>
      <a:accent4>
        <a:srgbClr val="7030A0"/>
      </a:accent4>
      <a:accent5>
        <a:srgbClr val="FFFFFF"/>
      </a:accent5>
      <a:accent6>
        <a:srgbClr val="7030A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E2ACFD-A954-4AE5-A646-04099F7008FA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8B1A62B-AC56-4FF8-A85C-85C0B480DAF8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5C60B4F-BC3B-4500-94A0-12B650EB3A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972</Words>
  <Application>Microsoft Office PowerPoint</Application>
  <PresentationFormat>Widescreen</PresentationFormat>
  <Paragraphs>189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Cantarell</vt:lpstr>
      <vt:lpstr>Georgia Pro</vt:lpstr>
      <vt:lpstr>The Hand Bold</vt:lpstr>
      <vt:lpstr>Times New Roman</vt:lpstr>
      <vt:lpstr>Office Theme</vt:lpstr>
      <vt:lpstr>Welcome! Class of 2027 to Rams Family Acceptance Night  </vt:lpstr>
      <vt:lpstr>    Our Mission      </vt:lpstr>
      <vt:lpstr>Preparing Students for an Adult Life in a Competitive World</vt:lpstr>
      <vt:lpstr>     Schedule and Important Dates:</vt:lpstr>
      <vt:lpstr>Expectations of the Exploratory Experience  </vt:lpstr>
      <vt:lpstr>The Freshmen Year Academic Experience</vt:lpstr>
      <vt:lpstr>Educational Technology and Digital Learning Annamaria Schrimpf – Director of Educational Technology/Digital Learning </vt:lpstr>
      <vt:lpstr>Guidance Counseling &amp; Health Services</vt:lpstr>
      <vt:lpstr>           Support Services (Special Education) Jeff Albert – Director of Support Services  </vt:lpstr>
      <vt:lpstr>Get involved with our Shawsheen Clubs Assistant Principal for Student Affairs—Kevin Caruso</vt:lpstr>
      <vt:lpstr> ATHLETICS AT SHAWSHEEN Director of Athletics—Al Costabile</vt:lpstr>
      <vt:lpstr>Fall Sports Information</vt:lpstr>
      <vt:lpstr>Student Panel Making the best of your Shawsheen freshman experience </vt:lpstr>
      <vt:lpstr>Online Resources</vt:lpstr>
      <vt:lpstr>THANK YOU FOR COMING—ANY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design</dc:title>
  <dc:creator/>
  <cp:lastModifiedBy>Ferguson, Brittney</cp:lastModifiedBy>
  <cp:revision>2</cp:revision>
  <cp:lastPrinted>2023-06-01T20:46:58Z</cp:lastPrinted>
  <dcterms:created xsi:type="dcterms:W3CDTF">2023-05-16T19:02:50Z</dcterms:created>
  <dcterms:modified xsi:type="dcterms:W3CDTF">2023-06-09T16:15:36Z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